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ucida Grand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CDACA"/>
          </a:solidFill>
        </a:fill>
      </a:tcStyle>
    </a:wholeTbl>
    <a:band2H>
      <a:tcTxStyle/>
      <a:tcStyle>
        <a:tcBdr/>
        <a:fill>
          <a:solidFill>
            <a:srgbClr val="E7EDE7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0CEE9"/>
          </a:solidFill>
        </a:fill>
      </a:tcStyle>
    </a:wholeTbl>
    <a:band2H>
      <a:tcTxStyle/>
      <a:tcStyle>
        <a:tcBdr/>
        <a:fill>
          <a:solidFill>
            <a:srgbClr val="E9E8F4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000000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381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381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7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0" tIns="0" rIns="0" bIns="0"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Table 16"/>
          <p:cNvGraphicFramePr/>
          <p:nvPr/>
        </p:nvGraphicFramePr>
        <p:xfrm>
          <a:off x="-12115800" y="2743200"/>
          <a:ext cx="5359400" cy="35052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359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5200">
                <a:tc>
                  <a:txBody>
                    <a:bodyPr/>
                    <a:lstStyle/>
                    <a:p>
                      <a:pPr algn="ctr" defTabSz="457200">
                        <a:spcBef>
                          <a:spcPts val="1300"/>
                        </a:spcBef>
                        <a:defRPr sz="16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"The world is full of obvious things which nobody by any chance ever observes."</a:t>
                      </a:r>
                      <a:endParaRPr sz="1300"/>
                    </a:p>
                    <a:p>
                      <a:pPr defTabSz="457200">
                        <a:spcBef>
                          <a:spcPts val="1300"/>
                        </a:spcBef>
                        <a:defRPr sz="13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Sherlock Holmes Quote</a:t>
                      </a:r>
                    </a:p>
                    <a:p>
                      <a:pPr defTabSz="457200">
                        <a:spcBef>
                          <a:spcPts val="1300"/>
                        </a:spcBef>
                        <a:defRPr sz="1300" i="1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-The Hound of the Baskervilles</a:t>
                      </a:r>
                    </a:p>
                    <a:p>
                      <a:pPr defTabSz="457200">
                        <a:spcBef>
                          <a:spcPts val="1300"/>
                        </a:spcBef>
                        <a:defRPr sz="13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Chapter 3: "The Problem"</a:t>
                      </a:r>
                    </a:p>
                    <a:p>
                      <a:pPr algn="ctr" defTabSz="457200">
                        <a:spcBef>
                          <a:spcPts val="1300"/>
                        </a:spcBef>
                        <a:defRPr sz="13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endParaRPr/>
                    </a:p>
                    <a:p>
                      <a:pPr algn="ctr" defTabSz="457200">
                        <a:spcBef>
                          <a:spcPts val="1300"/>
                        </a:spcBef>
                        <a:defRPr sz="16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'You see, but you do not observe. The distinction is clear.'</a:t>
                      </a:r>
                      <a:endParaRPr sz="1300"/>
                    </a:p>
                    <a:p>
                      <a:pPr defTabSz="457200">
                        <a:spcBef>
                          <a:spcPts val="1300"/>
                        </a:spcBef>
                        <a:defRPr sz="1300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Sherlock Holmes Quote</a:t>
                      </a:r>
                    </a:p>
                    <a:p>
                      <a:pPr defTabSz="457200">
                        <a:spcBef>
                          <a:spcPts val="1300"/>
                        </a:spcBef>
                        <a:defRPr sz="1300" i="1">
                          <a:latin typeface="Verdana"/>
                          <a:ea typeface="Verdana"/>
                          <a:cs typeface="Verdana"/>
                          <a:sym typeface="Verdana"/>
                        </a:defRPr>
                      </a:pPr>
                      <a:r>
                        <a:t>-A Scandal in Bohemia</a:t>
                      </a:r>
                    </a:p>
                  </a:txBody>
                  <a:tcPr marL="63500" marR="63500" marT="63500" marB="6350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0"/>
          <p:cNvSpPr txBox="1"/>
          <p:nvPr/>
        </p:nvSpPr>
        <p:spPr>
          <a:xfrm>
            <a:off x="-12115801" y="12534900"/>
            <a:ext cx="5145584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DETAILS</a:t>
            </a:r>
          </a:p>
          <a:p>
            <a:pPr defTabSz="457200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2400">
                <a:latin typeface="+mj-lt"/>
                <a:ea typeface="+mj-ea"/>
                <a:cs typeface="+mj-cs"/>
                <a:sym typeface="Helvetica"/>
              </a:defRPr>
            </a:pPr>
            <a:r>
              <a:t>MAKE YOUR LAYOUT COME ALIVE</a:t>
            </a:r>
          </a:p>
          <a:p>
            <a:pPr defTabSz="457200">
              <a:defRPr sz="2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t>BY</a:t>
            </a:r>
          </a:p>
          <a:p>
            <a:pPr defTabSz="457200">
              <a:defRPr sz="14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1800">
                <a:latin typeface="+mj-lt"/>
                <a:ea typeface="+mj-ea"/>
                <a:cs typeface="+mj-cs"/>
                <a:sym typeface="Helvetica"/>
              </a:defRPr>
            </a:pPr>
            <a:r>
              <a:t>BRIAN W. SHERON, MMR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3569" y="8905523"/>
            <a:ext cx="256539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inyquote.com/quotes/quotes/t/thomaskink552489.html" TargetMode="External"/><Relationship Id="rId3" Type="http://schemas.openxmlformats.org/officeDocument/2006/relationships/hyperlink" Target="http://www.brainyquote.com/quotes/authors/j/john_wooden.html" TargetMode="External"/><Relationship Id="rId7" Type="http://schemas.openxmlformats.org/officeDocument/2006/relationships/hyperlink" Target="http://www.brainyquote.com/quotes/authors/s/sanford_i_weill.html" TargetMode="External"/><Relationship Id="rId2" Type="http://schemas.openxmlformats.org/officeDocument/2006/relationships/hyperlink" Target="http://www.brainyquote.com/quotes/quotes/j/johnwooden384652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brainyquote.com/quotes/quotes/s/sanfordiw283124.html" TargetMode="External"/><Relationship Id="rId11" Type="http://schemas.openxmlformats.org/officeDocument/2006/relationships/hyperlink" Target="http://www.brainyquote.com/quotes/authors/c/christian_marclay.html" TargetMode="External"/><Relationship Id="rId5" Type="http://schemas.openxmlformats.org/officeDocument/2006/relationships/hyperlink" Target="http://www.brainyquote.com/quotes/authors/h/harvey_s_firestone.html" TargetMode="External"/><Relationship Id="rId10" Type="http://schemas.openxmlformats.org/officeDocument/2006/relationships/hyperlink" Target="http://www.brainyquote.com/quotes/quotes/c/christianm477321.html" TargetMode="External"/><Relationship Id="rId4" Type="http://schemas.openxmlformats.org/officeDocument/2006/relationships/hyperlink" Target="http://www.brainyquote.com/quotes/quotes/h/harveysfi158288.html" TargetMode="External"/><Relationship Id="rId9" Type="http://schemas.openxmlformats.org/officeDocument/2006/relationships/hyperlink" Target="http://www.brainyquote.com/quotes/authors/t/thomas_kinkade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POTOMAC-NMRA.ORG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44"/>
          <p:cNvSpPr txBox="1">
            <a:spLocks noGrp="1"/>
          </p:cNvSpPr>
          <p:nvPr>
            <p:ph type="title"/>
          </p:nvPr>
        </p:nvSpPr>
        <p:spPr>
          <a:xfrm>
            <a:off x="1270000" y="2438400"/>
            <a:ext cx="10464800" cy="4864100"/>
          </a:xfrm>
          <a:prstGeom prst="rect">
            <a:avLst/>
          </a:prstGeom>
        </p:spPr>
        <p:txBody>
          <a:bodyPr/>
          <a:lstStyle/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DETAILS</a:t>
            </a:r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MAKE YOUR LAYOUT COME ALIVE</a:t>
            </a:r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BY</a:t>
            </a:r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defTabSz="434340">
              <a:defRPr sz="4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BRIAN W. SHERON, </a:t>
            </a:r>
            <a:r>
              <a:t>MMR</a:t>
            </a:r>
            <a:r>
              <a:rPr lang="en-US"/>
              <a:t> </a:t>
            </a:r>
            <a:r>
              <a:rPr lang="en-US" sz="900"/>
              <a:t>update 5/1/2023</a:t>
            </a:r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G-20140418-00079.jpg" descr="IMG-20140418-000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520700"/>
            <a:ext cx="6134100" cy="690353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68"/>
          <p:cNvSpPr txBox="1"/>
          <p:nvPr/>
        </p:nvSpPr>
        <p:spPr>
          <a:xfrm>
            <a:off x="3780678" y="7714432"/>
            <a:ext cx="618951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THINGS IN REAL LIFE AREN’T  </a:t>
            </a:r>
          </a:p>
          <a:p>
            <a:pPr algn="l" defTabSz="457200">
              <a:defRPr sz="3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       ALWAYS STRAIGHT!      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70"/>
          <p:cNvSpPr txBox="1"/>
          <p:nvPr/>
        </p:nvSpPr>
        <p:spPr>
          <a:xfrm>
            <a:off x="860963" y="1270000"/>
            <a:ext cx="11531603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TRY TO BREAK UP YOUR SCENERY INTO INDIVIDUAL SCENES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INDIVIDUAL SCENES FOCUS AND CAPTURE THE VIEWER’S ATTENTION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YOU CAN CREATE AN INDIVIDUAL SCENE BY PROVIDING SOMETHING 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“GOING ON,” SOME ACTION TAKING PLACE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PEOPLE FOCUS ON LEARNING ABOUT WHAT IS GOING ON IN THE SCENE,  THEY THEN NOTICE AND TAKE IN THE DETAIL. THIS WILL TEND TO HOLD THEIR ATTENTION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 THIS CLINIC, MY OBJECTIVE IS TO SHOW YOU EXAMPLES OF HOW DETAILS 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CAN ENHANCE SCENES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I’M USING PRIMARILY PHOTOS FROM MY LAYOUT AND FROM BERNIE 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HALLORAN’S OUTSTANDING LAYOUT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-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 DETAILS I’M SHOWING AND DISCUSSING ARE BY NO MEANS A 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COMPLETE LIST. RATHER, THEY ARE REPRESENTATIVE EXAMPLES </a:t>
            </a:r>
          </a:p>
          <a:p>
            <a:pPr algn="l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OF THE KINDS OF DETAILS THAT SHOULD BE CONSIDERED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72"/>
          <p:cNvSpPr txBox="1"/>
          <p:nvPr/>
        </p:nvSpPr>
        <p:spPr>
          <a:xfrm>
            <a:off x="1453598" y="1435099"/>
            <a:ext cx="10087150" cy="687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 LET’S TAKE A LOOK AT SOME DETAILS</a:t>
            </a:r>
          </a:p>
          <a:p>
            <a:pPr defTabSz="4572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I’VE TRIED TO IDENTIFY WHAT I THINK ARE MAJOR CATEGORIES FOR DETAILS: </a:t>
            </a:r>
          </a:p>
          <a:p>
            <a:pPr algn="l" defTabSz="457200"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PEOPLE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STREET DETAILS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BUILDING DETAILS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lvl="1"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BUILDING SIDE DETAILS</a:t>
            </a:r>
          </a:p>
          <a:p>
            <a:pPr algn="l" defTabSz="457200"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BUILDING ROOF DETAILS</a:t>
            </a:r>
          </a:p>
          <a:p>
            <a:pPr algn="l" defTabSz="457200"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TRACK DETAILS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SIGNS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WEATHERING</a:t>
            </a:r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	BACKGROUND AND PERSPECTIVE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74"/>
          <p:cNvSpPr txBox="1"/>
          <p:nvPr/>
        </p:nvSpPr>
        <p:spPr>
          <a:xfrm>
            <a:off x="1055222" y="2628899"/>
            <a:ext cx="10896601" cy="420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PEOPLE</a:t>
            </a:r>
          </a:p>
          <a:p>
            <a:pPr algn="l" defTabSz="457200">
              <a:defRPr sz="2600" b="1" u="sng">
                <a:solidFill>
                  <a:srgbClr val="FBFBFB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600" b="1" u="sng">
                <a:solidFill>
                  <a:srgbClr val="FBFBFB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91" indent="-93091" algn="l" defTabSz="457200">
              <a:buSzPct val="100000"/>
              <a:buChar char="-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UNLESS YOU ARE MODELING A DESERTED AREA. THERE ARE USUALLY PEOPLE AROUND. </a:t>
            </a:r>
          </a:p>
          <a:p>
            <a:pPr algn="l" defTabSz="457200"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91" indent="-93091" algn="l" defTabSz="457200">
              <a:buSzPct val="100000"/>
              <a:buChar char="-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CITY, TOWN, OR VILLAGE STREETS USUALLY HAVE PEOPLE WALKING  AROUND AND DOING THINGS.</a:t>
            </a:r>
          </a:p>
          <a:p>
            <a:pPr algn="l" defTabSz="457200"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91" indent="-93091" algn="l" defTabSz="457200">
              <a:buSzPct val="100000"/>
              <a:buChar char="-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THINK ABOUT WHAT PEOPLE DO IN REAL LIFE.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G-20131116-00023.jpg" descr="IMG-20131116-000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02" y="1168400"/>
            <a:ext cx="7748200" cy="5664202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hape 77"/>
          <p:cNvSpPr txBox="1"/>
          <p:nvPr/>
        </p:nvSpPr>
        <p:spPr>
          <a:xfrm>
            <a:off x="2984500" y="7321550"/>
            <a:ext cx="70358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TRAFFIC COP DIRECTING TRAFFIC </a:t>
            </a:r>
          </a:p>
          <a:p>
            <a:pPr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AND A DOG AND FIRE HYDRANT</a:t>
            </a:r>
          </a:p>
          <a:p>
            <a:pPr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JIM BREWER’S LAYOUT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District 4 Lisbon-20131116-00028.jpg" descr="District 4 Lisbon-20131116-000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096" y="825500"/>
            <a:ext cx="9008537" cy="67564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80"/>
          <p:cNvSpPr/>
          <p:nvPr/>
        </p:nvSpPr>
        <p:spPr>
          <a:xfrm>
            <a:off x="7632700" y="2171699"/>
            <a:ext cx="1625503" cy="11015"/>
          </a:xfrm>
          <a:prstGeom prst="line">
            <a:avLst/>
          </a:prstGeom>
          <a:ln w="76200">
            <a:solidFill>
              <a:srgbClr val="FF5248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1" name="Shape 81"/>
          <p:cNvSpPr txBox="1"/>
          <p:nvPr/>
        </p:nvSpPr>
        <p:spPr>
          <a:xfrm>
            <a:off x="3517900" y="7943850"/>
            <a:ext cx="7035800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HOMEOWNER BEATING A RUG</a:t>
            </a:r>
          </a:p>
          <a:p>
            <a:pPr defTabSz="457200"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JIM BREWER’S LAYOUT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83"/>
          <p:cNvSpPr txBox="1"/>
          <p:nvPr/>
        </p:nvSpPr>
        <p:spPr>
          <a:xfrm>
            <a:off x="3937000" y="7664449"/>
            <a:ext cx="6198059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3000" b="1">
                <a:solidFill>
                  <a:srgbClr val="FFFC79"/>
                </a:solidFill>
              </a:rPr>
              <a:t>A BUSY NEW YORK CITY SCENE</a:t>
            </a:r>
          </a:p>
        </p:txBody>
      </p:sp>
      <p:pic>
        <p:nvPicPr>
          <p:cNvPr id="174" name="IMG-20140419-00086.jpg" descr="IMG-20140419-0008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131" y="720725"/>
            <a:ext cx="8915401" cy="6686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-20140419-00085.jpg" descr="IMG-20140419-00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96" y="469898"/>
            <a:ext cx="9059336" cy="679450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87"/>
          <p:cNvSpPr txBox="1"/>
          <p:nvPr/>
        </p:nvSpPr>
        <p:spPr>
          <a:xfrm>
            <a:off x="2426151" y="7695383"/>
            <a:ext cx="757075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 ANOTHER BUSY NEW YORK CITY SCENE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89"/>
          <p:cNvSpPr txBox="1"/>
          <p:nvPr/>
        </p:nvSpPr>
        <p:spPr>
          <a:xfrm>
            <a:off x="2800899" y="7975435"/>
            <a:ext cx="7386068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ONE TOO MANY AT MARSHALL’S PLACE</a:t>
            </a:r>
          </a:p>
        </p:txBody>
      </p:sp>
      <p:pic>
        <p:nvPicPr>
          <p:cNvPr id="180" name="IMG_2414.jpeg" descr="IMG_24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28" y="645470"/>
            <a:ext cx="9863083" cy="7397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92"/>
          <p:cNvSpPr txBox="1"/>
          <p:nvPr/>
        </p:nvSpPr>
        <p:spPr>
          <a:xfrm>
            <a:off x="2326185" y="7479156"/>
            <a:ext cx="8599587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 DOG’S GOTTA DO WHAT A DOG’S GOTTA DO!</a:t>
            </a:r>
          </a:p>
        </p:txBody>
      </p:sp>
      <p:pic>
        <p:nvPicPr>
          <p:cNvPr id="183" name="IMG-20140419-00097.jpg" descr="IMG-20140419-00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1028700"/>
            <a:ext cx="7874000" cy="590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46"/>
          <p:cNvSpPr txBox="1"/>
          <p:nvPr/>
        </p:nvSpPr>
        <p:spPr>
          <a:xfrm>
            <a:off x="1737123" y="555005"/>
            <a:ext cx="9093202" cy="603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"The world is full of obvious things which nobody by any chance ever observes."</a:t>
            </a:r>
          </a:p>
          <a:p>
            <a:pPr algn="r"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Sherlock Holmes Quote</a:t>
            </a:r>
          </a:p>
          <a:p>
            <a:pPr algn="r"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-The Hound of the Baskervilles</a:t>
            </a:r>
          </a:p>
          <a:p>
            <a:pPr algn="r"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Chapter 3: "The Problem"</a:t>
            </a:r>
          </a:p>
          <a:p>
            <a:pPr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  <a:p>
            <a:pPr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“You see, but you do not observe. The distinction is clear.”</a:t>
            </a:r>
          </a:p>
          <a:p>
            <a:pPr algn="r"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Sherlock Holmes Quote</a:t>
            </a:r>
          </a:p>
          <a:p>
            <a:pPr algn="r" defTabSz="457200">
              <a:spcBef>
                <a:spcPts val="13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 b="1" i="1">
                <a:solidFill>
                  <a:srgbClr val="FFFC79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-A Scandal in Bohemia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G-20140419-00095.jpg" descr="IMG-20140419-000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864" y="1098122"/>
            <a:ext cx="8348136" cy="626110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96"/>
          <p:cNvSpPr txBox="1"/>
          <p:nvPr/>
        </p:nvSpPr>
        <p:spPr>
          <a:xfrm>
            <a:off x="1744354" y="7588250"/>
            <a:ext cx="9518769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DOWN-AND-OUT STREET BAND PLAYING FOR MONEY</a:t>
            </a:r>
          </a:p>
          <a:p>
            <a:pPr defTabSz="457200"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 FRONT OF WHAT IS OBVIOUSLY A BIKER BAR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 BUSY TRAIN STATION SC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2">
              <a:defRPr sz="5400" b="1">
                <a:solidFill>
                  <a:srgbClr val="FFFC79"/>
                </a:solidFill>
              </a:defRPr>
            </a:lvl1pPr>
          </a:lstStyle>
          <a:p>
            <a:r>
              <a:t>A BUSY TRAIN STATION SCENE</a:t>
            </a:r>
          </a:p>
        </p:txBody>
      </p:sp>
      <p:pic>
        <p:nvPicPr>
          <p:cNvPr id="189" name="IMG_2361.jpeg" descr="IMG_23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06" y="325415"/>
            <a:ext cx="8788070" cy="65910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 BUSY ELEVATED RAILROAD STATION PLAT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600" b="1">
                <a:solidFill>
                  <a:srgbClr val="FFFC79"/>
                </a:solidFill>
              </a:defRPr>
            </a:lvl1pPr>
          </a:lstStyle>
          <a:p>
            <a:r>
              <a:t>A BUSY ELEVATED RAILROAD STATION PLATFORM</a:t>
            </a:r>
          </a:p>
        </p:txBody>
      </p:sp>
      <p:pic>
        <p:nvPicPr>
          <p:cNvPr id="192" name="IMG_2362.jpeg" descr="IMG_23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77" y="599237"/>
            <a:ext cx="8729693" cy="6547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A BUSY STREET SCENE UNDER AN 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5400" b="1">
                <a:solidFill>
                  <a:srgbClr val="FFFC79"/>
                </a:solidFill>
              </a:defRPr>
            </a:lvl1pPr>
          </a:lstStyle>
          <a:p>
            <a:r>
              <a:t>A BUSY STREET SCENE UNDER AN EL</a:t>
            </a:r>
          </a:p>
        </p:txBody>
      </p:sp>
      <p:pic>
        <p:nvPicPr>
          <p:cNvPr id="195" name="IMG_2360.jpeg" descr="IMG_23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67" y="730312"/>
            <a:ext cx="8554926" cy="6416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01"/>
          <p:cNvSpPr txBox="1"/>
          <p:nvPr/>
        </p:nvSpPr>
        <p:spPr>
          <a:xfrm>
            <a:off x="864720" y="1136649"/>
            <a:ext cx="11722104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STREET DETAILS</a:t>
            </a:r>
          </a:p>
          <a:p>
            <a:pPr defTabSz="457200">
              <a:defRPr sz="25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STREET DETAILS INCLUDE:</a:t>
            </a:r>
          </a:p>
          <a:p>
            <a:pPr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14400" lvl="2"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 STREET</a:t>
            </a:r>
          </a:p>
          <a:p>
            <a:pPr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14400" lvl="2"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STUFF ON AND NEAR THE STREET</a:t>
            </a:r>
          </a:p>
          <a:p>
            <a:pPr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STREETS ARE NEVER ONE COLOR. WEATHER, OIL, EXHAUST, AND REPAIRS ALL RESULT IN STREETS THAT ARE A MULTITUDE OF COLORS AND PATTERNS</a:t>
            </a:r>
          </a:p>
          <a:p>
            <a:pPr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DON’T BE AFRAID TO WEATHER YOUR STREETS. DARKENING THE ROADWAY IN THE CENTER OF THE LANE IS PROTOTYPICAL OF THE OIL AND EXHAUST THAT WILL ACCUMULATE ON THE ROAD OVER TIME</a:t>
            </a:r>
          </a:p>
          <a:p>
            <a:pPr algn="l" defTabSz="457200">
              <a:buSzPct val="100000"/>
              <a:buBlip>
                <a:blip r:embed="rId2"/>
              </a:buBlip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SECTIONS OF ROAD ARE OFTEN DUG UP AND THEN REPAVED WITH A DIFFERENT COLOR ASPHALT OR CONCRETE. DON’T BE AFRAID TO USE DIFFERENT COLORS ON SECTIONS OF YOUR ROADS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03"/>
          <p:cNvSpPr txBox="1"/>
          <p:nvPr/>
        </p:nvSpPr>
        <p:spPr>
          <a:xfrm>
            <a:off x="1168400" y="1149350"/>
            <a:ext cx="10947400" cy="744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CRACKS IN ROADS ARE TYPICALLY FILLED WITH A BEAD OF TAR. A BLACK, FELT-TIP PEN CAN BE USED TO EASILY DRAW THESE CRACKS ON THE ROAD</a:t>
            </a:r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MANY URBAN AND EVEN SUBURBAN ROADS HAVE SEWERS AND UTILITIES RUNNING BELOW THEM. ADD MANHOLE COVERS FOR REALISM</a:t>
            </a:r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ROADS ARE SLIGHTLY ARCHED SO WATER DRAINS TO THE SIDES. IF YOU MODEL CURBS, ADD RAINWATER SEWER DRAINS WHERE THE ROAD MEETS THE CURB</a:t>
            </a:r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25000"/>
              <a:buChar char="•"/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MANY STREETS, UTILITY POLES PARALLEL THE STREET. UTILITY POLES HOLD A WEALTH OF DETAIL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-20140419-00094.jpg" descr="IMG-20140419-000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900" y="837772"/>
            <a:ext cx="7747000" cy="5810252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106"/>
          <p:cNvSpPr txBox="1"/>
          <p:nvPr/>
        </p:nvSpPr>
        <p:spPr>
          <a:xfrm>
            <a:off x="558800" y="7073900"/>
            <a:ext cx="11887200" cy="214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07390" indent="-207390" algn="l" defTabSz="457200">
              <a:buSzPct val="125000"/>
              <a:buChar char="•"/>
              <a:defRPr sz="1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TODAY’S UTILITY POLES HOLD TRANSFORMERS, CAPACITOR BANKS,TELEPHONE CABLES, ETC. </a:t>
            </a:r>
          </a:p>
          <a:p>
            <a:pPr marL="207390" indent="-207390" algn="l" defTabSz="457200">
              <a:buSzPct val="125000"/>
              <a:buChar char="•"/>
              <a:defRPr sz="1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07390" indent="-207390" algn="l" defTabSz="457200">
              <a:buSzPct val="125000"/>
              <a:buChar char="•"/>
              <a:defRPr sz="1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UTILITY POLES CARRY 3 PHASE ELECTRICITY (3 WIRES) AND MAYBE A GROUND WIRE (4TH WIRE). WIRES ARE NOT TAUT, BUT PURPOSELY HAVE A SPECIFIC “SAG” IN THEM</a:t>
            </a:r>
          </a:p>
          <a:p>
            <a:pPr algn="l" defTabSz="457200">
              <a:defRPr sz="1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07390" indent="-207390" algn="l" defTabSz="457200">
              <a:buSzPct val="125000"/>
              <a:buChar char="•"/>
              <a:defRPr sz="1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ADD TRANSFORMERS TO YOUR UTILITY POLES. USE DARK THREAD FOR THE WIRES. USE A HEAVIER THREAD, OR A YARN, FOR THE TELEPHONE CABLES. 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RANSFORMER BANKS MAKE AN INTERESTING DETAI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5779">
              <a:defRPr sz="5000" b="1">
                <a:solidFill>
                  <a:srgbClr val="FFFC79"/>
                </a:solidFill>
              </a:defRPr>
            </a:lvl1pPr>
          </a:lstStyle>
          <a:p>
            <a:r>
              <a:t>TRANSFORMER BANKS MAKE AN INTERESTING DETAIL</a:t>
            </a:r>
          </a:p>
        </p:txBody>
      </p:sp>
      <p:pic>
        <p:nvPicPr>
          <p:cNvPr id="205" name="IMG_2355.jpeg" descr="IMG_23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07" y="444506"/>
            <a:ext cx="4319786" cy="6468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1069.jpg" descr="IMG_10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950" y="673840"/>
            <a:ext cx="8470904" cy="631788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hape 109"/>
          <p:cNvSpPr txBox="1"/>
          <p:nvPr/>
        </p:nvSpPr>
        <p:spPr>
          <a:xfrm>
            <a:off x="2067544" y="7474929"/>
            <a:ext cx="8851715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OUTSTANDING ROAD DETAIL AND WEATHERING</a:t>
            </a:r>
          </a:p>
          <a:p>
            <a:pPr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BERNIE HALLORAN’S LAYOUT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111"/>
          <p:cNvSpPr txBox="1"/>
          <p:nvPr/>
        </p:nvSpPr>
        <p:spPr>
          <a:xfrm>
            <a:off x="2606268" y="7372349"/>
            <a:ext cx="777741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MORE ROAD DETAIL AND WEATHERING</a:t>
            </a:r>
          </a:p>
          <a:p>
            <a:pPr defTabSz="457200">
              <a:defRPr sz="3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BERNIE’S LAYOUT</a:t>
            </a:r>
          </a:p>
        </p:txBody>
      </p:sp>
      <p:pic>
        <p:nvPicPr>
          <p:cNvPr id="211" name="IMG_1067.jpg" descr="IMG_10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770" y="689344"/>
            <a:ext cx="8462882" cy="6311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48"/>
          <p:cNvSpPr txBox="1"/>
          <p:nvPr/>
        </p:nvSpPr>
        <p:spPr>
          <a:xfrm>
            <a:off x="869931" y="665372"/>
            <a:ext cx="10845801" cy="8422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u="sng">
                <a:solidFill>
                  <a:srgbClr val="0000FF"/>
                </a:solidFill>
                <a:hlinkClick r:id="rId2"/>
              </a:rPr>
              <a:t>It's the little details that are vital. Little things make big things happen.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hlinkClick r:id="rId3"/>
              </a:rPr>
              <a:t>John Wooden</a:t>
            </a:r>
            <a:r>
              <a:rPr>
                <a:uFillTx/>
              </a:rPr>
              <a:t> </a:t>
            </a: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hlinkClick r:id="rId4"/>
              </a:rPr>
              <a:t>Success is the sum of details.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hlinkClick r:id="rId5"/>
              </a:rPr>
              <a:t>Harvey S. Firestone</a:t>
            </a:r>
            <a:r>
              <a:rPr>
                <a:uFillTx/>
              </a:rPr>
              <a:t> </a:t>
            </a: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hlinkClick r:id="rId6"/>
              </a:rPr>
              <a:t>Details create the big picture.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hlinkClick r:id="rId7"/>
              </a:rPr>
              <a:t>Sanford I. Weill</a:t>
            </a:r>
            <a:r>
              <a:rPr>
                <a:uFillTx/>
              </a:rPr>
              <a:t> </a:t>
            </a: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hlinkClick r:id="rId8"/>
              </a:rPr>
              <a:t>A still image attracts the viewer with an overall impact, then reveals smaller details upon further study.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hlinkClick r:id="rId9"/>
              </a:rPr>
              <a:t>Thomas Kinkade</a:t>
            </a:r>
            <a:r>
              <a:rPr>
                <a:uFillTx/>
              </a:rPr>
              <a:t> </a:t>
            </a: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>
              <a:uFillTx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Verdana"/>
                <a:ea typeface="Verdana"/>
                <a:cs typeface="Verdana"/>
                <a:sym typeface="Verdana"/>
              </a:defRPr>
            </a:pPr>
            <a:r>
              <a:rPr u="sng">
                <a:solidFill>
                  <a:srgbClr val="0000FF"/>
                </a:solidFill>
                <a:hlinkClick r:id="rId10"/>
              </a:rPr>
              <a:t>Art is all in the details.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 defTabSz="457200">
              <a:defRPr sz="2700" b="1">
                <a:solidFill>
                  <a:srgbClr val="FFFC79"/>
                </a:solidFill>
                <a:uFill>
                  <a:solidFill>
                    <a:srgbClr val="0000FF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u="sng">
                <a:solidFill>
                  <a:srgbClr val="0000FF"/>
                </a:solidFill>
                <a:hlinkClick r:id="rId11"/>
              </a:rPr>
              <a:t>Christian Marclay</a:t>
            </a:r>
            <a:r>
              <a:rPr>
                <a:uFillTx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1065-filtered.jpg" descr="IMG_1065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496" y="1088123"/>
            <a:ext cx="8701276" cy="6489703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118"/>
          <p:cNvSpPr txBox="1"/>
          <p:nvPr/>
        </p:nvSpPr>
        <p:spPr>
          <a:xfrm>
            <a:off x="4869332" y="7918450"/>
            <a:ext cx="325567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YET MORE...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126"/>
          <p:cNvSpPr txBox="1"/>
          <p:nvPr/>
        </p:nvSpPr>
        <p:spPr>
          <a:xfrm>
            <a:off x="1994115" y="7816849"/>
            <a:ext cx="900611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CROSSING DETAIL</a:t>
            </a:r>
          </a:p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ON BERNIE HALLORAN’S LAYOUT</a:t>
            </a:r>
          </a:p>
        </p:txBody>
      </p:sp>
      <p:pic>
        <p:nvPicPr>
          <p:cNvPr id="217" name="IMG-20140427-00119-filtered.jpg" descr="IMG-20140427-00119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996522"/>
            <a:ext cx="8906934" cy="6680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129"/>
          <p:cNvSpPr txBox="1"/>
          <p:nvPr/>
        </p:nvSpPr>
        <p:spPr>
          <a:xfrm>
            <a:off x="4290293" y="7921552"/>
            <a:ext cx="41669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6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MORE STREET DETAIL</a:t>
            </a:r>
          </a:p>
        </p:txBody>
      </p:sp>
      <p:pic>
        <p:nvPicPr>
          <p:cNvPr id="220" name="IMG-20140427-00121.jpg" descr="IMG-20140427-001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958422"/>
            <a:ext cx="8966200" cy="67246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ADD SOME SCENES TO MAKE YOUR STREETS MORE INTERESTING"/>
          <p:cNvSpPr txBox="1">
            <a:spLocks noGrp="1"/>
          </p:cNvSpPr>
          <p:nvPr>
            <p:ph type="title"/>
          </p:nvPr>
        </p:nvSpPr>
        <p:spPr>
          <a:xfrm>
            <a:off x="1270000" y="7353136"/>
            <a:ext cx="10464800" cy="1701801"/>
          </a:xfrm>
          <a:prstGeom prst="rect">
            <a:avLst/>
          </a:prstGeom>
        </p:spPr>
        <p:txBody>
          <a:bodyPr/>
          <a:lstStyle>
            <a:lvl1pPr defTabSz="468468">
              <a:defRPr sz="4158" b="1">
                <a:solidFill>
                  <a:srgbClr val="FFFC79"/>
                </a:solidFill>
              </a:defRPr>
            </a:lvl1pPr>
          </a:lstStyle>
          <a:p>
            <a:r>
              <a:t>ADD SOME MINI-SCENES TO MAKE YOUR STREETS MORE INTERESTING</a:t>
            </a:r>
          </a:p>
        </p:txBody>
      </p:sp>
      <p:pic>
        <p:nvPicPr>
          <p:cNvPr id="223" name="IMG_2352.jpeg" descr="IMG_23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723" y="370622"/>
            <a:ext cx="10103441" cy="66505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ADD CROSSING GATES AND FLASHERS AT GRADE CROSSINGS"/>
          <p:cNvSpPr txBox="1">
            <a:spLocks noGrp="1"/>
          </p:cNvSpPr>
          <p:nvPr>
            <p:ph type="title"/>
          </p:nvPr>
        </p:nvSpPr>
        <p:spPr>
          <a:xfrm>
            <a:off x="840596" y="7350663"/>
            <a:ext cx="10464801" cy="1701802"/>
          </a:xfrm>
          <a:prstGeom prst="rect">
            <a:avLst/>
          </a:prstGeom>
        </p:spPr>
        <p:txBody>
          <a:bodyPr/>
          <a:lstStyle>
            <a:lvl1pPr defTabSz="514094">
              <a:defRPr sz="4400" b="1">
                <a:solidFill>
                  <a:srgbClr val="FFFC79"/>
                </a:solidFill>
              </a:defRPr>
            </a:lvl1pPr>
          </a:lstStyle>
          <a:p>
            <a:r>
              <a:t>ADD CROSSING GATES AND FLASHERS AT GRADE CROSSINGS</a:t>
            </a:r>
          </a:p>
        </p:txBody>
      </p:sp>
      <p:pic>
        <p:nvPicPr>
          <p:cNvPr id="226" name="IMG_2364.jpeg" descr="IMG_23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655" y="209287"/>
            <a:ext cx="9331418" cy="69985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Add Some Detail to Vehicles such as License Plates"/>
          <p:cNvSpPr txBox="1">
            <a:spLocks noGrp="1"/>
          </p:cNvSpPr>
          <p:nvPr>
            <p:ph type="title"/>
          </p:nvPr>
        </p:nvSpPr>
        <p:spPr>
          <a:xfrm>
            <a:off x="1438694" y="7427342"/>
            <a:ext cx="10464801" cy="1701802"/>
          </a:xfrm>
          <a:prstGeom prst="rect">
            <a:avLst/>
          </a:prstGeom>
        </p:spPr>
        <p:txBody>
          <a:bodyPr/>
          <a:lstStyle>
            <a:lvl1pPr defTabSz="549148">
              <a:defRPr sz="5400" b="1">
                <a:solidFill>
                  <a:srgbClr val="FFFC79"/>
                </a:solidFill>
              </a:defRPr>
            </a:lvl1pPr>
          </a:lstStyle>
          <a:p>
            <a:r>
              <a:t>Add Some Detail to Vehicles such as License Plates</a:t>
            </a:r>
          </a:p>
        </p:txBody>
      </p:sp>
      <p:pic>
        <p:nvPicPr>
          <p:cNvPr id="229" name="IMG_2369.jpeg" descr="IMG_23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772" y="287320"/>
            <a:ext cx="11698645" cy="7217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2374.jpeg" descr="IMG_23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646" y="612419"/>
            <a:ext cx="10905508" cy="85287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G_2365.jpeg" descr="IMG_23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84" y="553114"/>
            <a:ext cx="9591034" cy="8913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Customize Vehicles to Reflect Local Industri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5400" b="1">
                <a:solidFill>
                  <a:srgbClr val="FFFC79"/>
                </a:solidFill>
              </a:defRPr>
            </a:lvl1pPr>
          </a:lstStyle>
          <a:p>
            <a:r>
              <a:t>Customize Vehicles to Reflect Local Industries</a:t>
            </a:r>
          </a:p>
        </p:txBody>
      </p:sp>
      <p:pic>
        <p:nvPicPr>
          <p:cNvPr id="236" name="IMG_2412.jpeg" descr="IMG_24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879" y="491953"/>
            <a:ext cx="9289042" cy="676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ars Pulling Trailers Can Add to a Scene"/>
          <p:cNvSpPr txBox="1">
            <a:spLocks noGrp="1"/>
          </p:cNvSpPr>
          <p:nvPr>
            <p:ph type="title"/>
          </p:nvPr>
        </p:nvSpPr>
        <p:spPr>
          <a:xfrm>
            <a:off x="1377350" y="7381334"/>
            <a:ext cx="10464801" cy="1701802"/>
          </a:xfrm>
          <a:prstGeom prst="rect">
            <a:avLst/>
          </a:prstGeom>
        </p:spPr>
        <p:txBody>
          <a:bodyPr/>
          <a:lstStyle>
            <a:lvl1pPr defTabSz="379729">
              <a:defRPr sz="5400" b="1">
                <a:solidFill>
                  <a:srgbClr val="FFFC79"/>
                </a:solidFill>
              </a:defRPr>
            </a:lvl1pPr>
          </a:lstStyle>
          <a:p>
            <a:r>
              <a:t>Cars Pulling Trailers Can Add to a Scene</a:t>
            </a:r>
          </a:p>
        </p:txBody>
      </p:sp>
      <p:pic>
        <p:nvPicPr>
          <p:cNvPr id="239" name="IMG_2368.jpeg" descr="IMG_23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1" y="568061"/>
            <a:ext cx="11458901" cy="65646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50"/>
          <p:cNvSpPr txBox="1"/>
          <p:nvPr/>
        </p:nvSpPr>
        <p:spPr>
          <a:xfrm>
            <a:off x="977900" y="438150"/>
            <a:ext cx="110490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41300" lvl="1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FOR MANY MODEL RAILROADERS, THE OBJECTIVE IS TO CREATE REALISTIC AND INTERESTING SCENES WITH A RAILROAD THEME</a:t>
            </a:r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IN MANY RESPECTS, MODEL RAILROADERS ARE ARTISTS WORKING IN 3 DIMENSIONS</a:t>
            </a:r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 WHAT MAKES A REALISTIC SCENE?</a:t>
            </a:r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IS IT PROTOTYPIC AND BELIEVABLE?</a:t>
            </a:r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AND WHAT MAKES A INTERESTING SCENE?</a:t>
            </a:r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IS THE VIEWER’S EYE DRAWN TO THE SCENE?</a:t>
            </a:r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algn="l" defTabSz="457200"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304800" indent="-241300" algn="l" defTabSz="457200">
              <a:buSzPct val="125000"/>
              <a:buChar char="•"/>
              <a:defRPr sz="2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ONCE THE VIEWER IS DRAWN TO THE SCENE, DO THEY REMAIN FOCUSED ON IT AND TAKE IN THE DETAIL? (DO THEY “OBSERVE” THE SCENE, ARE THEY INTERESTED IN IT)?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132"/>
          <p:cNvSpPr txBox="1"/>
          <p:nvPr/>
        </p:nvSpPr>
        <p:spPr>
          <a:xfrm>
            <a:off x="1303920" y="666749"/>
            <a:ext cx="10386505" cy="840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BUILDING DETAILS</a:t>
            </a:r>
          </a:p>
          <a:p>
            <a:pPr marL="266700" indent="-266700" defTabSz="457200">
              <a:buSzPct val="125000"/>
              <a:buChar char="•"/>
              <a:defRPr sz="23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DETAILS ON BUILDINGS MAKE THEM INTERESTING</a:t>
            </a:r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COMMERCIAL BUILDINGS WITH FLAT ROOFS HAVE:</a:t>
            </a:r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MEANS TO ACCESS THE ROOF (ACCESS HATCH OR STAIRWELL)</a:t>
            </a:r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PLUMBING VENTS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SKYLIGHTS</a:t>
            </a:r>
          </a:p>
          <a:p>
            <a:pPr marL="266700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VARIOUS KINDS OF ROOF VENTS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AIR CONDITIONING UNITS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A/C DUCT WORK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ANTENNAS (BEFORE CABLE TV)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7239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EQUIPMENT LEFT ON THEM (LADDERS, CANS, ETC.)</a:t>
            </a:r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66700" lvl="1" indent="-266700" algn="l" defTabSz="457200">
              <a:buSzPct val="125000"/>
              <a:buChar char="•"/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MANY FLAT ROOFS ARE COVERED WITH TAR PAPER OR GRAVEL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-20140419-00102-filtered.jpg" descr="IMG-20140419-00102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31" y="729822"/>
            <a:ext cx="9516534" cy="7137403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Shape 135"/>
          <p:cNvSpPr txBox="1"/>
          <p:nvPr/>
        </p:nvSpPr>
        <p:spPr>
          <a:xfrm>
            <a:off x="4341648" y="8073298"/>
            <a:ext cx="3601159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ROOF DETAILS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G-20140419-00098-filtered.jpg" descr="IMG-20140419-00098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84200"/>
            <a:ext cx="9271000" cy="69532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-20140419-00101-filtered.jpg" descr="IMG-20140419-00101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23497"/>
            <a:ext cx="9182100" cy="688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G_2409.jpeg" descr="IMG_24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529" y="815284"/>
            <a:ext cx="11037742" cy="7483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143"/>
          <p:cNvSpPr txBox="1"/>
          <p:nvPr/>
        </p:nvSpPr>
        <p:spPr>
          <a:xfrm>
            <a:off x="887508" y="1625599"/>
            <a:ext cx="10477504" cy="650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BUILDING SIDE DETAILS</a:t>
            </a:r>
          </a:p>
          <a:p>
            <a:pPr defTabSz="457200">
              <a:buSzPct val="100000"/>
              <a:buChar char="•"/>
              <a:defRPr sz="2400">
                <a:solidFill>
                  <a:srgbClr val="FCFCFC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WINDOW TREATMENTS. ADD CURTAINS OR SHADES</a:t>
            </a:r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 PUT WAX PAPER BEHIND THE CLEAR GLAZING. IT LETS LIGHT IN OR OUT BUT BLOCKS THE VIEW INSIDE</a:t>
            </a:r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PRIOR TO THE ADVENT OF CENTRAL A/C, WINDOWS OFTEN HAD WINDOW A/C UNITS IN THEM OR WINDOW FANS</a:t>
            </a:r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WINDOW AWNINGS WERE ALSO USED TO KEEP OUT DIRECT SUNLIGHT</a:t>
            </a:r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0" indent="-181990" algn="l" defTabSz="457200">
              <a:buSzPct val="100000"/>
              <a:buChar char="•"/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SMALLER BUILDINGS, BOTH COMMERCIAL AND RESIDENTIAL, HAVE ELECTRICAL LINES (OR LINE) COMING FROM A UTILITY POLE. THEY CONNECT ABOVE THE ROOF AND TRAVEL DOWN A METAL CONDUIT TO AN ELECTRIC METER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-20140419-00093-filtered.jpg" descr="IMG-20140419-00093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31" y="1034622"/>
            <a:ext cx="9127067" cy="6845303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146"/>
          <p:cNvSpPr txBox="1"/>
          <p:nvPr/>
        </p:nvSpPr>
        <p:spPr>
          <a:xfrm>
            <a:off x="3238500" y="8020050"/>
            <a:ext cx="70358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ELECTRIC METER ON SIDE OF BUILDING. A/C IN WINDOW</a:t>
            </a:r>
          </a:p>
        </p:txBody>
      </p:sp>
      <p:sp>
        <p:nvSpPr>
          <p:cNvPr id="256" name="Shape 147"/>
          <p:cNvSpPr/>
          <p:nvPr/>
        </p:nvSpPr>
        <p:spPr>
          <a:xfrm flipV="1">
            <a:off x="7213599" y="2716013"/>
            <a:ext cx="955876" cy="674890"/>
          </a:xfrm>
          <a:prstGeom prst="line">
            <a:avLst/>
          </a:prstGeom>
          <a:ln w="101600">
            <a:solidFill>
              <a:srgbClr val="4DF92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7" name="Shape 148"/>
          <p:cNvSpPr/>
          <p:nvPr/>
        </p:nvSpPr>
        <p:spPr>
          <a:xfrm flipH="1" flipV="1">
            <a:off x="3189484" y="2014586"/>
            <a:ext cx="1001517" cy="438301"/>
          </a:xfrm>
          <a:prstGeom prst="line">
            <a:avLst/>
          </a:prstGeom>
          <a:ln w="101600">
            <a:solidFill>
              <a:srgbClr val="4DF92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DD POWER HEADS TO BUILDING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1622">
              <a:defRPr sz="5400" b="1">
                <a:solidFill>
                  <a:srgbClr val="FFFC79"/>
                </a:solidFill>
              </a:defRPr>
            </a:lvl1pPr>
          </a:lstStyle>
          <a:p>
            <a:r>
              <a:t>ADD POWER HEADS TO BUILDINGS</a:t>
            </a:r>
          </a:p>
        </p:txBody>
      </p:sp>
      <p:pic>
        <p:nvPicPr>
          <p:cNvPr id="260" name="IMG_2356.jpeg" descr="IMG_23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19" y="589581"/>
            <a:ext cx="11003431" cy="62549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3" name="POWER HEADS"/>
          <p:cNvGrpSpPr/>
          <p:nvPr/>
        </p:nvGrpSpPr>
        <p:grpSpPr>
          <a:xfrm>
            <a:off x="6599973" y="917828"/>
            <a:ext cx="1920135" cy="1270002"/>
            <a:chOff x="0" y="0"/>
            <a:chExt cx="1920133" cy="1270001"/>
          </a:xfrm>
        </p:grpSpPr>
        <p:sp>
          <p:nvSpPr>
            <p:cNvPr id="261" name="Rectangle"/>
            <p:cNvSpPr/>
            <p:nvPr/>
          </p:nvSpPr>
          <p:spPr>
            <a:xfrm>
              <a:off x="0" y="-1"/>
              <a:ext cx="1920134" cy="1270003"/>
            </a:xfrm>
            <a:prstGeom prst="rect">
              <a:avLst/>
            </a:prstGeom>
            <a:solidFill>
              <a:srgbClr val="FF2600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400"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262" name="POWER HEADS"/>
            <p:cNvSpPr txBox="1"/>
            <p:nvPr/>
          </p:nvSpPr>
          <p:spPr>
            <a:xfrm>
              <a:off x="12700" y="88900"/>
              <a:ext cx="1894734" cy="1092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POWER HEADS</a:t>
              </a:r>
            </a:p>
          </p:txBody>
        </p:sp>
      </p:grpSp>
      <p:sp>
        <p:nvSpPr>
          <p:cNvPr id="264" name="Line"/>
          <p:cNvSpPr/>
          <p:nvPr/>
        </p:nvSpPr>
        <p:spPr>
          <a:xfrm flipV="1">
            <a:off x="5867398" y="4241799"/>
            <a:ext cx="1270002" cy="1270002"/>
          </a:xfrm>
          <a:prstGeom prst="line">
            <a:avLst/>
          </a:prstGeom>
          <a:ln w="25400">
            <a:solidFill>
              <a:schemeClr val="accent1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5" name="Line"/>
          <p:cNvSpPr/>
          <p:nvPr/>
        </p:nvSpPr>
        <p:spPr>
          <a:xfrm>
            <a:off x="8534909" y="1641040"/>
            <a:ext cx="1339478" cy="691502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6" name="Line"/>
          <p:cNvSpPr/>
          <p:nvPr/>
        </p:nvSpPr>
        <p:spPr>
          <a:xfrm flipH="1" flipV="1">
            <a:off x="4884046" y="1552828"/>
            <a:ext cx="1768043" cy="2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-20140427-00116-filtered.jpg" descr="IMG-20140427-00116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430" y="634572"/>
            <a:ext cx="9025471" cy="6769103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Shape 151"/>
          <p:cNvSpPr txBox="1"/>
          <p:nvPr/>
        </p:nvSpPr>
        <p:spPr>
          <a:xfrm>
            <a:off x="1526124" y="7550150"/>
            <a:ext cx="9942092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BUILDING DETAILS</a:t>
            </a:r>
          </a:p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ON BERNIE HALLORAN’S LAYOUT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153"/>
          <p:cNvSpPr txBox="1"/>
          <p:nvPr/>
        </p:nvSpPr>
        <p:spPr>
          <a:xfrm>
            <a:off x="3406085" y="7550150"/>
            <a:ext cx="6192630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MORE BUILDING DETAILS</a:t>
            </a:r>
          </a:p>
        </p:txBody>
      </p:sp>
      <p:pic>
        <p:nvPicPr>
          <p:cNvPr id="272" name="IMG-20140427-00115-filtered.jpg" descr="IMG-20140427-00115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696" y="653622"/>
            <a:ext cx="9008536" cy="6756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52"/>
          <p:cNvSpPr txBox="1"/>
          <p:nvPr/>
        </p:nvSpPr>
        <p:spPr>
          <a:xfrm>
            <a:off x="478904" y="3309613"/>
            <a:ext cx="12046992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THE MAIN OBJECTIVE OF THIS CLINIC IS NOT TO SHOW </a:t>
            </a:r>
          </a:p>
          <a:p>
            <a:pPr defTabSz="457200">
              <a:defRPr sz="3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YOU HOW TO ADD DETAILS TO A SCENE, BUT TO SHOW YOU WHAT DETAILS CAN ADD TO A SCENE</a:t>
            </a:r>
          </a:p>
          <a:p>
            <a:pPr defTabSz="457200">
              <a:defRPr sz="3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3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 LET’S TAKE A LOOK AT SOME REAL LIFE DETAILS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-20140428-00130.jpg" descr="IMG-20140428-00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549400"/>
            <a:ext cx="5689602" cy="5331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G-20140428-00131.jpg" descr="IMG-20140428-00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249" y="1520921"/>
            <a:ext cx="5562603" cy="5330312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 158"/>
          <p:cNvSpPr txBox="1"/>
          <p:nvPr/>
        </p:nvSpPr>
        <p:spPr>
          <a:xfrm>
            <a:off x="3062906" y="7385050"/>
            <a:ext cx="6868531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FIRE ESCAPES PROVIDE</a:t>
            </a:r>
          </a:p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INTERESTING DETAIL</a:t>
            </a: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160"/>
          <p:cNvSpPr txBox="1"/>
          <p:nvPr/>
        </p:nvSpPr>
        <p:spPr>
          <a:xfrm>
            <a:off x="1771281" y="1263650"/>
            <a:ext cx="9474201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TRACK DETAILS</a:t>
            </a:r>
          </a:p>
          <a:p>
            <a:pPr marL="177800" indent="-177800" defTabSz="457200">
              <a:buSzPct val="125000"/>
              <a:buChar char="•"/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OF US ARE FAMILIAR WITH TRACK DETAILS, SO I WON’T SPEND A LOT OF TIME ON THEM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RAILROADS, LIKE REGULAR ROADS, HAVE SIGNS. ADD WHISTLE, YARD LIMIT, AND SPEED SIGNS, ETC., WHERE APPROPRIATE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WEATHER YOUR RAILS. REAL RAILS ARE NOT SHINY EXCEPT ON THE TOP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REPLACEMENT (OR REPLACED) TIES ARE OFTEN LEFT NEXT TO THE TRACK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BALLAST IS USUALLY NOT CLEAN. SOME WEATHERING ON LIGHTER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 COLORED BALLAST HELPS. 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TRASH (E.G., OLD TIRES, BARRELS) IS OFTEN NEXT TO TRACKS</a:t>
            </a:r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25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SIGNALS, WHETHER FUNCTIONAL OR NOT, ADD TO REALISM 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G-20140425-00107-filtered.jpg" descr="IMG-20140425-00107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1089025"/>
            <a:ext cx="8775700" cy="6581776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Shape 163"/>
          <p:cNvSpPr txBox="1"/>
          <p:nvPr/>
        </p:nvSpPr>
        <p:spPr>
          <a:xfrm>
            <a:off x="2367029" y="8108950"/>
            <a:ext cx="8260285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WYE JUST SOUTH OF FREDERICK, MD.</a:t>
            </a:r>
          </a:p>
          <a:p>
            <a:pPr defTabSz="457200"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NOTE THE TWO SIGNALS AND BALLAST PILES</a:t>
            </a: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G-20140428-00127-filtered.jpg" descr="IMG-20140428-00127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731" y="508000"/>
            <a:ext cx="5774267" cy="4330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-20140428-00129-filtered.jpg" descr="IMG-20140428-00129-filtere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96" y="5092272"/>
            <a:ext cx="5765804" cy="432435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Shape 167"/>
          <p:cNvSpPr txBox="1"/>
          <p:nvPr/>
        </p:nvSpPr>
        <p:spPr>
          <a:xfrm>
            <a:off x="8356600" y="3116542"/>
            <a:ext cx="3556000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3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ELECTRICAL BOX, TIE STACKS, STATION SIGN, </a:t>
            </a:r>
          </a:p>
          <a:p>
            <a:pPr algn="l" defTabSz="457200">
              <a:lnSpc>
                <a:spcPct val="150000"/>
              </a:lnSpc>
              <a:defRPr sz="3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AND WHISTLE SIGN</a:t>
            </a: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ADD A CAR PULLER ON SIDINGS WHERE ALL THE FREIGHT CARS CANNOT BE NEXT TO THE LOADING DOCK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251206">
              <a:defRPr sz="3612"/>
            </a:pPr>
            <a:r>
              <a:rPr b="1">
                <a:solidFill>
                  <a:srgbClr val="FFFC79"/>
                </a:solidFill>
              </a:rPr>
              <a:t>ADD A CAR PULLER ON SIDINGS WHERE ALL THE FREIGHT CARS CANNOT BE NEXT TO THE LOADING DOCKS</a:t>
            </a:r>
            <a:r>
              <a:t> </a:t>
            </a:r>
          </a:p>
        </p:txBody>
      </p:sp>
      <p:pic>
        <p:nvPicPr>
          <p:cNvPr id="288" name="IMG_2413.jpeg" descr="IMG_24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14" y="365162"/>
            <a:ext cx="7637989" cy="6417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169"/>
          <p:cNvSpPr txBox="1"/>
          <p:nvPr/>
        </p:nvSpPr>
        <p:spPr>
          <a:xfrm>
            <a:off x="2221916" y="1492250"/>
            <a:ext cx="8547104" cy="675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SIGNS</a:t>
            </a:r>
          </a:p>
          <a:p>
            <a:pPr defTabSz="457200">
              <a:defRPr sz="27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SIGNS ARE EVERYWHERE</a:t>
            </a:r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AS YOU DRIVE AROUND, IT IS RARE WHEN YOU ARE NOT WITHIN SIGHT OF AT LEAST ONE SIGN</a:t>
            </a:r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SIGNS ARE ALONG ROADS TO INFORM DRIVERS</a:t>
            </a:r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SIGNS ARE ALSO ALONG ROADS TO ADVERTISE</a:t>
            </a:r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SIGNS ARE ON BUILDINGS</a:t>
            </a:r>
          </a:p>
          <a:p>
            <a:pPr marL="181992" indent="-181992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639191" lvl="1" indent="-181991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SIDES</a:t>
            </a:r>
          </a:p>
          <a:p>
            <a:pPr marL="639191" lvl="1" indent="-181991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ROOFS</a:t>
            </a:r>
          </a:p>
          <a:p>
            <a:pPr marL="639191" lvl="1" indent="-181991" algn="l" defTabSz="457200">
              <a:buSzPct val="100000"/>
              <a:buChar char="•"/>
              <a:defRPr sz="27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WINDOWS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G-20140504-00140.jpg" descr="IMG-20140504-00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218" y="595454"/>
            <a:ext cx="9300383" cy="692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 172"/>
          <p:cNvSpPr txBox="1"/>
          <p:nvPr/>
        </p:nvSpPr>
        <p:spPr>
          <a:xfrm>
            <a:off x="1117600" y="8235950"/>
            <a:ext cx="107696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PLETHORA OF SIGNS AS YOU APPROACH THE RAILROAD UNDERPASS                </a:t>
            </a:r>
          </a:p>
          <a:p>
            <a:pPr lvl="1" defTabSz="457200">
              <a:defRPr sz="23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 RT 28 IN RURAL DICKERSON, MARYLAND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IMG-20140427-00114-filtered.jpg" descr="IMG-20140427-00114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633" y="764749"/>
            <a:ext cx="8890001" cy="666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 175"/>
          <p:cNvSpPr txBox="1"/>
          <p:nvPr/>
        </p:nvSpPr>
        <p:spPr>
          <a:xfrm>
            <a:off x="1752600" y="7727950"/>
            <a:ext cx="9486900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8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AN INTERESTING SIGN ON BERNIE HALLORAN’S LAYOUT </a:t>
            </a: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177"/>
          <p:cNvSpPr txBox="1"/>
          <p:nvPr/>
        </p:nvSpPr>
        <p:spPr>
          <a:xfrm>
            <a:off x="1752600" y="7931150"/>
            <a:ext cx="948690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30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NOTE THE DOUBLE ARROW ON THE GUARD RAIL</a:t>
            </a:r>
          </a:p>
        </p:txBody>
      </p:sp>
      <p:pic>
        <p:nvPicPr>
          <p:cNvPr id="299" name="IMG-20140427-00119-filtered.jpg" descr="IMG-20140427-00119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67922"/>
            <a:ext cx="8890000" cy="666750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 179"/>
          <p:cNvSpPr/>
          <p:nvPr/>
        </p:nvSpPr>
        <p:spPr>
          <a:xfrm flipH="1">
            <a:off x="6480073" y="1828799"/>
            <a:ext cx="1228827" cy="638822"/>
          </a:xfrm>
          <a:prstGeom prst="line">
            <a:avLst/>
          </a:prstGeom>
          <a:ln w="101600">
            <a:solidFill>
              <a:srgbClr val="4DF920"/>
            </a:solidFill>
            <a:miter lim="400000"/>
            <a:headEnd type="stealth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G-20140504-00148.jpg" descr="IMG-20140504-001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100" y="770302"/>
            <a:ext cx="7835900" cy="8210863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182"/>
          <p:cNvSpPr txBox="1"/>
          <p:nvPr/>
        </p:nvSpPr>
        <p:spPr>
          <a:xfrm>
            <a:off x="197388" y="4197350"/>
            <a:ext cx="3607967" cy="134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SIGNS ON</a:t>
            </a:r>
          </a:p>
          <a:p>
            <a: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MY LAYOUT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-20131112-00018.jpg" descr="IMG-20131112-0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495300"/>
            <a:ext cx="7840134" cy="5880100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55"/>
          <p:cNvSpPr txBox="1"/>
          <p:nvPr/>
        </p:nvSpPr>
        <p:spPr>
          <a:xfrm>
            <a:off x="3990630" y="6575424"/>
            <a:ext cx="525507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24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ROCKVILLE</a:t>
            </a:r>
            <a:r>
              <a:rPr sz="2300"/>
              <a:t>, MD METRO ENTRANCE</a:t>
            </a:r>
          </a:p>
        </p:txBody>
      </p:sp>
      <p:sp>
        <p:nvSpPr>
          <p:cNvPr id="146" name="Shape 56"/>
          <p:cNvSpPr txBox="1"/>
          <p:nvPr/>
        </p:nvSpPr>
        <p:spPr>
          <a:xfrm>
            <a:off x="1673409" y="7505700"/>
            <a:ext cx="9647524" cy="168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HOW MANY DIFFERENT COLOR PAVEMENTS DO YOU SEE?   AT LEAST 5</a:t>
            </a:r>
          </a:p>
          <a:p>
            <a:pPr defTabSz="457200"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HOW MANY DIFFERENT COLOR SIDEWALKS DO YOU SEE?     AT LEAST 3</a:t>
            </a:r>
          </a:p>
          <a:p>
            <a:pPr defTabSz="457200"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457200"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HOW MANY SIGNS DO YOU SEE?  AT LEAST 16</a:t>
            </a: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DON’T FORGET ABOUT TRACKSIDE APPROACH SIGNS TO S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92100">
              <a:defRPr sz="4200" b="1">
                <a:solidFill>
                  <a:srgbClr val="FFFC79"/>
                </a:solidFill>
              </a:defRPr>
            </a:lvl1pPr>
          </a:lstStyle>
          <a:p>
            <a:r>
              <a:t>DON’T FORGET ABOUT TRACKSIDE APPROACH SIGNS TO STATIONS</a:t>
            </a:r>
          </a:p>
        </p:txBody>
      </p:sp>
      <p:pic>
        <p:nvPicPr>
          <p:cNvPr id="306" name="IMG_2375.jpeg" descr="IMG_23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435" y="478481"/>
            <a:ext cx="6677659" cy="6664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-20140504-00146-filtered.jpg" descr="IMG-20140504-00146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548847"/>
            <a:ext cx="9436101" cy="7077079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185"/>
          <p:cNvSpPr txBox="1"/>
          <p:nvPr/>
        </p:nvSpPr>
        <p:spPr>
          <a:xfrm>
            <a:off x="2255644" y="7899400"/>
            <a:ext cx="8483056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MORE SIGNS ON MY LAYOUT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DON’T FORGET ABOUT TAXI CAB SIGNS AT ST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56362">
              <a:defRPr sz="5124" b="1">
                <a:solidFill>
                  <a:srgbClr val="FFFC79"/>
                </a:solidFill>
              </a:defRPr>
            </a:lvl1pPr>
          </a:lstStyle>
          <a:p>
            <a:r>
              <a:t>DON’T FORGET ABOUT TAXI CAB SIGNS AT STATIONS</a:t>
            </a:r>
          </a:p>
        </p:txBody>
      </p:sp>
      <p:pic>
        <p:nvPicPr>
          <p:cNvPr id="312" name="IMG_2407.jpeg" descr="IMG_24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78" y="279243"/>
            <a:ext cx="10772731" cy="7059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187"/>
          <p:cNvSpPr txBox="1"/>
          <p:nvPr/>
        </p:nvSpPr>
        <p:spPr>
          <a:xfrm>
            <a:off x="1434024" y="781050"/>
            <a:ext cx="10985501" cy="817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WEATHERING</a:t>
            </a:r>
          </a:p>
          <a:p>
            <a:pPr marL="177800" indent="-177800" defTabSz="457200">
              <a:buSzPct val="100000"/>
              <a:buChar char="•"/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 GENERAL, ANYTHING THAT IS OUTSIDE AND NOT NEW OR FRESHLY PAINTED WILL SHOW SIGNS OF WEATHERING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WEATHERING CAN VARY FROM MILD TO SEVERE. WEATHER YOUR STRUCTURES IN A PROTOTYPICAL MANNER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STRUCTURES WILL HAVE VARIATIONS IN WEATHERING FROM ONE ANOTHER, UNLESS THEY WERE ALL BUILT AT THE SAME TIME 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EXPLORE VARIOUS TECHNIQUES FOR WEATHERING. AIR BRUSH OVERSPRAYS WITH DILUTED, GRIMY COLORS AND SELF-ADHERING PASTELS ARE TWO EASY, COMMONLY USED METHODS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APPROPRIATE WEATHERING WILL ADD GREAT REALISM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THINGS TO WEATHER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6350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TRACK</a:t>
            </a:r>
          </a:p>
          <a:p>
            <a:pPr marL="6350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ROLLING STOCK</a:t>
            </a:r>
          </a:p>
          <a:p>
            <a:pPr marL="6350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VEHICLES</a:t>
            </a:r>
          </a:p>
          <a:p>
            <a:pPr marL="6350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ENGINES</a:t>
            </a:r>
          </a:p>
          <a:p>
            <a:pPr marL="6350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ROADS, FENCES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IMG-20140427-00108-filtered.jpg" descr="IMG-20140427-00108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653622"/>
            <a:ext cx="8877300" cy="6657976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190"/>
          <p:cNvSpPr txBox="1"/>
          <p:nvPr/>
        </p:nvSpPr>
        <p:spPr>
          <a:xfrm>
            <a:off x="2111113" y="7575550"/>
            <a:ext cx="8772117" cy="119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NICELY WEATHERED BUILDINGS</a:t>
            </a:r>
          </a:p>
          <a:p>
            <a:pPr>
              <a:defRPr sz="37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ON BERNIE HALLORAN’S LAYOUT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060-filtered.jpg" descr="IMG_1060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966" y="820771"/>
            <a:ext cx="8854530" cy="660400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193"/>
          <p:cNvSpPr txBox="1"/>
          <p:nvPr/>
        </p:nvSpPr>
        <p:spPr>
          <a:xfrm>
            <a:off x="3181175" y="7702550"/>
            <a:ext cx="6631994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ANOTHER OF BERNIE’S</a:t>
            </a:r>
          </a:p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WEATHERED BUILDINGS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195"/>
          <p:cNvSpPr txBox="1"/>
          <p:nvPr/>
        </p:nvSpPr>
        <p:spPr>
          <a:xfrm>
            <a:off x="852020" y="603250"/>
            <a:ext cx="11188704" cy="317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5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OTHER DETAILS</a:t>
            </a:r>
          </a:p>
          <a:p>
            <a:pPr defTabSz="457200">
              <a:defRPr sz="21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•"/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JUNK</a:t>
            </a:r>
          </a:p>
          <a:p>
            <a:pPr marL="93089" indent="-93089" algn="l" defTabSz="457200">
              <a:buSzPct val="100000"/>
              <a:buChar char="•"/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550291" lvl="1" indent="-93091" algn="l" defTabSz="457200">
              <a:buSzPct val="100000"/>
              <a:buChar char="•"/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RAILROADS OFTEN RUN BEHIND INDUSTRIAL BUILDINGS OR IN OUT OF THE WAY AREAS. THESE ARE OFTEN AREAS FOR PEOPLE TO LEAVE JUNK</a:t>
            </a:r>
          </a:p>
          <a:p>
            <a:pPr algn="l" defTabSz="457200">
              <a:buSzPct val="100000"/>
              <a:buChar char="•"/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93089" indent="-93089" algn="l" defTabSz="457200">
              <a:buSzPct val="100000"/>
              <a:buChar char="•"/>
              <a:defRPr sz="21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JUNK AND TRASH CAN ALSO ACCUMULATE IN OTHER PLACES. THINK ABOUT WHERE TRASH OR JUNK MIGHT ACCUMULATE AND MODEL IT</a:t>
            </a:r>
          </a:p>
        </p:txBody>
      </p:sp>
      <p:pic>
        <p:nvPicPr>
          <p:cNvPr id="323" name="IMG-20140504-00142-filtered.jpg" descr="IMG-20140504-00142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00" y="3803222"/>
            <a:ext cx="7213600" cy="54102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IMG-20140504-00141-filtered.jpg" descr="IMG-20140504-00141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033" y="1040972"/>
            <a:ext cx="8839201" cy="6629403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Shape 199"/>
          <p:cNvSpPr txBox="1"/>
          <p:nvPr/>
        </p:nvSpPr>
        <p:spPr>
          <a:xfrm>
            <a:off x="2431760" y="7975600"/>
            <a:ext cx="8130823" cy="647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ANOTHER EXAMPLE OF TRASH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201"/>
          <p:cNvSpPr txBox="1"/>
          <p:nvPr/>
        </p:nvSpPr>
        <p:spPr>
          <a:xfrm>
            <a:off x="5198604" y="7805456"/>
            <a:ext cx="288699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7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MORE TRASH</a:t>
            </a:r>
          </a:p>
        </p:txBody>
      </p:sp>
      <p:pic>
        <p:nvPicPr>
          <p:cNvPr id="329" name="IMG-20140427-00122-filtered.jpg" descr="IMG-20140427-00122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837772"/>
            <a:ext cx="9118601" cy="6838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NEWSPAPER BLOWN AGAINST A SIGN"/>
          <p:cNvSpPr txBox="1">
            <a:spLocks noGrp="1"/>
          </p:cNvSpPr>
          <p:nvPr>
            <p:ph type="title"/>
          </p:nvPr>
        </p:nvSpPr>
        <p:spPr>
          <a:xfrm>
            <a:off x="1392686" y="7227976"/>
            <a:ext cx="10464801" cy="1701802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FFFC79"/>
                </a:solidFill>
              </a:defRPr>
            </a:lvl1pPr>
          </a:lstStyle>
          <a:p>
            <a:r>
              <a:t>NEWSPAPER BLOWN AGAINST A SIGN</a:t>
            </a:r>
          </a:p>
        </p:txBody>
      </p:sp>
      <p:pic>
        <p:nvPicPr>
          <p:cNvPr id="332" name="IMG_2354.jpeg" descr="IMG_23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499" y="689628"/>
            <a:ext cx="9688618" cy="60416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-20131112-00018.jpg" descr="IMG-20131112-00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431800"/>
            <a:ext cx="8043334" cy="6032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59"/>
          <p:cNvSpPr txBox="1"/>
          <p:nvPr/>
        </p:nvSpPr>
        <p:spPr>
          <a:xfrm>
            <a:off x="2757225" y="6489700"/>
            <a:ext cx="7479892" cy="209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OTHER DETAILS:</a:t>
            </a:r>
          </a:p>
          <a:p>
            <a:pPr defTabSz="457200">
              <a:defRPr sz="2200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241300" indent="-241300" algn="l" defTabSz="457200">
              <a:buSzPct val="125000"/>
              <a:buChar char="•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LOTS OF STREET MARKINGS</a:t>
            </a:r>
          </a:p>
          <a:p>
            <a:pPr marL="241300" indent="-241300" algn="l" defTabSz="457200">
              <a:buSzPct val="125000"/>
              <a:buChar char="•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ROOF DETAIL ON BUILDING AT UPPER LEFT</a:t>
            </a:r>
          </a:p>
          <a:p>
            <a:pPr marL="241300" indent="-241300" algn="l" defTabSz="457200">
              <a:buSzPct val="125000"/>
              <a:buChar char="•"/>
              <a:defRPr sz="26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VARIETY OF TREES AND STREET LIGHTS</a:t>
            </a:r>
          </a:p>
        </p:txBody>
      </p:sp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NEWSPAPER BLOWN AGAINST A BUILDING"/>
          <p:cNvSpPr txBox="1">
            <a:spLocks noGrp="1"/>
          </p:cNvSpPr>
          <p:nvPr>
            <p:ph type="title"/>
          </p:nvPr>
        </p:nvSpPr>
        <p:spPr>
          <a:xfrm>
            <a:off x="1270000" y="7335328"/>
            <a:ext cx="10464800" cy="1701802"/>
          </a:xfrm>
          <a:prstGeom prst="rect">
            <a:avLst/>
          </a:prstGeom>
        </p:spPr>
        <p:txBody>
          <a:bodyPr/>
          <a:lstStyle/>
          <a:p>
            <a:pPr defTabSz="531622">
              <a:defRPr sz="5300"/>
            </a:pPr>
            <a:r>
              <a:t> </a:t>
            </a:r>
            <a:r>
              <a:rPr b="1">
                <a:solidFill>
                  <a:srgbClr val="FFFC79"/>
                </a:solidFill>
              </a:rPr>
              <a:t>NEWSPAPER BLOWN AGAINST A BUILDING</a:t>
            </a:r>
          </a:p>
        </p:txBody>
      </p:sp>
      <p:pic>
        <p:nvPicPr>
          <p:cNvPr id="335" name="IMG_2359.jpeg" descr="IMG_23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273" y="674255"/>
            <a:ext cx="8934254" cy="6436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204"/>
          <p:cNvSpPr txBox="1"/>
          <p:nvPr/>
        </p:nvSpPr>
        <p:spPr>
          <a:xfrm>
            <a:off x="2560010" y="857248"/>
            <a:ext cx="7389478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DON’T FORGET ABOUT GRAFFITI</a:t>
            </a:r>
          </a:p>
        </p:txBody>
      </p:sp>
      <p:pic>
        <p:nvPicPr>
          <p:cNvPr id="338" name="IMG-20140504-00149-filtered.jpg" descr="IMG-20140504-00149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2263348"/>
            <a:ext cx="8470900" cy="6353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207"/>
          <p:cNvSpPr txBox="1"/>
          <p:nvPr/>
        </p:nvSpPr>
        <p:spPr>
          <a:xfrm>
            <a:off x="4751832" y="7524749"/>
            <a:ext cx="3501135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MORE GRAFFITI</a:t>
            </a:r>
          </a:p>
        </p:txBody>
      </p:sp>
      <p:pic>
        <p:nvPicPr>
          <p:cNvPr id="341" name="IMG-20140504-00150-filtered.jpg" descr="IMG-20140504-00150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679450"/>
            <a:ext cx="8754534" cy="656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G-20140504-00151-filtered.jpg" descr="IMG-20140504-00151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62" y="844122"/>
            <a:ext cx="8940805" cy="6705603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Shape 211"/>
          <p:cNvSpPr txBox="1"/>
          <p:nvPr/>
        </p:nvSpPr>
        <p:spPr>
          <a:xfrm>
            <a:off x="2962363" y="7856093"/>
            <a:ext cx="7635603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AND DON’T FORGET ABOUT</a:t>
            </a:r>
          </a:p>
          <a:p>
            <a: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THE BRIDGES</a:t>
            </a:r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213"/>
          <p:cNvSpPr txBox="1"/>
          <p:nvPr/>
        </p:nvSpPr>
        <p:spPr>
          <a:xfrm>
            <a:off x="2627837" y="8096902"/>
            <a:ext cx="749186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DETAIL ON ROLLING STOCK</a:t>
            </a:r>
          </a:p>
        </p:txBody>
      </p:sp>
      <p:pic>
        <p:nvPicPr>
          <p:cNvPr id="347" name="IMG_2357.jpeg" descr="IMG_23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32" y="817933"/>
            <a:ext cx="12219735" cy="61583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DETAIL ON ROLLING STOCK"/>
          <p:cNvSpPr txBox="1">
            <a:spLocks noGrp="1"/>
          </p:cNvSpPr>
          <p:nvPr>
            <p:ph type="title"/>
          </p:nvPr>
        </p:nvSpPr>
        <p:spPr>
          <a:xfrm>
            <a:off x="1270000" y="7319991"/>
            <a:ext cx="10464800" cy="1701802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rgbClr val="FFFC79"/>
                </a:solidFill>
              </a:defRPr>
            </a:lvl1pPr>
          </a:lstStyle>
          <a:p>
            <a:r>
              <a:t>DETAIL ON ROLLING STOCK</a:t>
            </a:r>
          </a:p>
        </p:txBody>
      </p:sp>
      <p:pic>
        <p:nvPicPr>
          <p:cNvPr id="350" name="IMG_2358.jpeg" descr="IMG_23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86" y="1806176"/>
            <a:ext cx="11248629" cy="55114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216"/>
          <p:cNvSpPr txBox="1"/>
          <p:nvPr/>
        </p:nvSpPr>
        <p:spPr>
          <a:xfrm>
            <a:off x="623420" y="1123949"/>
            <a:ext cx="11442705" cy="718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3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BACKGROUND AND PERSPECTIVE</a:t>
            </a:r>
          </a:p>
          <a:p>
            <a:pPr marL="177800" indent="-177800" defTabSz="457200">
              <a:buSzPct val="100000"/>
              <a:buChar char="•"/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 KEY ELEMENT OF ACHIEVING REALISM IS TO MAKE SURE YOUR SCENES LOOK BELIEVABLE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BACKGROUND SCENERY SHOULD BE SMALLER THAN THE FOREGROUND SCENERY. THIS GIVES THE ILLUSION OF DEPTH AND DISTANCE. IT IS USUALLY CALLED “FORCED PERSPECTIVE”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FORCED PERSPECTIVE CAN BE ACHIEVED IN A NUMBER OF WAYS</a:t>
            </a:r>
          </a:p>
          <a:p>
            <a:pPr marL="177800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092200" lvl="2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USE BACKDROPS THAT SHOW SCENES THAT APPEAR TO BE IN THE DISTANCE</a:t>
            </a:r>
          </a:p>
          <a:p>
            <a:pPr marL="3556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092200" lvl="2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LEAVE A GAP BETWEEN THE SCENERY CLOSEST TO THE WALL AND THE WALL, CREATING THE ILLUSION OF DISTANCE</a:t>
            </a:r>
          </a:p>
          <a:p>
            <a:pPr marL="355600" lvl="1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092200" lvl="2" indent="-177800" algn="l" defTabSz="457200">
              <a:buSzPct val="100000"/>
              <a:buChar char="•"/>
              <a:defRPr sz="22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DEPENDING UPON THE GAUGE IN WHICH YOU MODEL, USE BACKGROUND BUILDINGS, VEHICLES, ETC. THAT ARE A SMALLER SCALE (E.G., USE N-SCALE BUILDINGS AND VEHICLES FOR  BACKGROUND SCENES ON HO- SCALE LAYOUTS)</a:t>
            </a:r>
          </a:p>
        </p:txBody>
      </p: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IMG-20140427-00113-filtered.jpg" descr="IMG-20140427-00113-filter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433" y="793322"/>
            <a:ext cx="9296401" cy="6972303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219"/>
          <p:cNvSpPr txBox="1"/>
          <p:nvPr/>
        </p:nvSpPr>
        <p:spPr>
          <a:xfrm>
            <a:off x="1007416" y="7918450"/>
            <a:ext cx="10979511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4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N-SCALE BUILDINGS ON BERNIE HALLORAN’S</a:t>
            </a:r>
          </a:p>
          <a:p>
            <a:pPr>
              <a:defRPr sz="34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LAYOUT GIVE THE ILLUSION OF DISTANCE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222"/>
          <p:cNvSpPr txBox="1"/>
          <p:nvPr/>
        </p:nvSpPr>
        <p:spPr>
          <a:xfrm>
            <a:off x="606194" y="7958466"/>
            <a:ext cx="1179241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N-SCALE BUILDINGS ON MY LAYOUT</a:t>
            </a:r>
          </a:p>
          <a:p>
            <a:pPr>
              <a:defRPr sz="3500" b="1">
                <a:solidFill>
                  <a:srgbClr val="FFFC79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GIVE THE ILLUSION OF DEPTH ON A FLAT WALL</a:t>
            </a:r>
          </a:p>
        </p:txBody>
      </p:sp>
      <p:pic>
        <p:nvPicPr>
          <p:cNvPr id="358" name="IMG_2371.jpeg" descr="IMG_23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77" y="260708"/>
            <a:ext cx="9759154" cy="7319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2372.jpeg" descr="IMG_23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960" y="368059"/>
            <a:ext cx="11578881" cy="8684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eJsdu7RhJ5qFCG9A8aSUAMrFJTCxOSiyfMVEe8x6qsI.jpg" descr="eJsdu7RhJ5qFCG9A8aSUAMrFJTCxOSiyfMVEe8x6qs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424" y="774700"/>
            <a:ext cx="8251874" cy="549910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62"/>
          <p:cNvSpPr txBox="1"/>
          <p:nvPr/>
        </p:nvSpPr>
        <p:spPr>
          <a:xfrm>
            <a:off x="1099625" y="7017057"/>
            <a:ext cx="10805549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 </a:t>
            </a:r>
            <a:r>
              <a:rPr sz="2900" b="1">
                <a:solidFill>
                  <a:srgbClr val="FFFC79"/>
                </a:solidFill>
              </a:rPr>
              <a:t>SOME ROOF DETAILS ON A LOCAL CHINESE RESTAURANT</a:t>
            </a:r>
          </a:p>
        </p:txBody>
      </p:sp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224"/>
          <p:cNvSpPr txBox="1"/>
          <p:nvPr/>
        </p:nvSpPr>
        <p:spPr>
          <a:xfrm>
            <a:off x="749300" y="1263650"/>
            <a:ext cx="113792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 HOPE THESE EXAMPLES GAVE YOU IDEAS FOR HOW TO ADD DETAILS TO YOUR LAYOUT</a:t>
            </a:r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SOURCES OF DETAIL PARTS ARE AVAILABLE FROM THE WALTHERS CATALOG, LOCAL HOBBY SHOPS, YOUR OWN “MODEL RAILROAD JUNK DRAWER,” ETC.</a:t>
            </a:r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 PERSONALLY LIKE TO PERUSE E-BAY FOR STUFF. OFTEN YOU CAN FIND INTERESTING STUFF AND STUFF THAT IS NO LONGER MANUFACTURED</a:t>
            </a:r>
          </a:p>
          <a:p>
            <a:pPr algn="l"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marL="194692" indent="-194692" algn="l" defTabSz="457200">
              <a:buSzPct val="100000"/>
              <a:buChar char="•"/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MOST OF ALL, BE OBSERVANT AS YOU TRAVEL AROUND. TAKE NOTE OF DETAIL</a:t>
            </a:r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THIS PRESENTATION CAN BE FOUND ON THE POTOMAC DIVISION WEB SIT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FFFC79"/>
                </a:solidFill>
              </a:defRPr>
            </a:pPr>
            <a:r>
              <a:t>THIS PRESENTATION CAN BE FOUND ON THE POTOMAC DIVISION WEB SITE </a:t>
            </a:r>
          </a:p>
          <a:p>
            <a:pPr lvl="1">
              <a:defRPr b="1">
                <a:solidFill>
                  <a:srgbClr val="FFFC79"/>
                </a:solidFill>
              </a:defRPr>
            </a:pPr>
            <a:r>
              <a:rPr u="sng">
                <a:uFill>
                  <a:solidFill>
                    <a:srgbClr val="0000FF"/>
                  </a:solidFill>
                </a:uFill>
                <a:hlinkClick r:id="rId2"/>
              </a:rPr>
              <a:t>POTOMAC-NMRA.ORG</a:t>
            </a:r>
          </a:p>
          <a:p>
            <a:pPr>
              <a:defRPr b="1">
                <a:solidFill>
                  <a:srgbClr val="FFFC79"/>
                </a:solidFill>
              </a:defRPr>
            </a:pPr>
            <a:r>
              <a:t>THANK YOU FOR YOUR ATTENTION</a:t>
            </a:r>
          </a:p>
          <a:p>
            <a:pPr>
              <a:defRPr b="1">
                <a:solidFill>
                  <a:srgbClr val="FFFC79"/>
                </a:solidFill>
              </a:defRPr>
            </a:pPr>
            <a:r>
              <a:t>QUESTIONS?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y3YojYZUdwPx_Ru7TKNDHN_uQPdB7lCojWwuDYF4WKU.jpg" descr="y3YojYZUdwPx_Ru7TKNDHN_uQPdB7lCojWwuDYF4WK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156" y="734200"/>
            <a:ext cx="8175646" cy="5448302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65"/>
          <p:cNvSpPr txBox="1"/>
          <p:nvPr/>
        </p:nvSpPr>
        <p:spPr>
          <a:xfrm>
            <a:off x="3206879" y="6762750"/>
            <a:ext cx="6591042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2900" b="1">
                <a:solidFill>
                  <a:srgbClr val="FFFC7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MORE ROOF DETAILS ON A LOCAL CHINESE RESTAURANT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ucida Grand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1911</Words>
  <Application>Microsoft Office PowerPoint</Application>
  <PresentationFormat>Custom</PresentationFormat>
  <Paragraphs>335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Gill Sans</vt:lpstr>
      <vt:lpstr>Helvetica</vt:lpstr>
      <vt:lpstr>Helvetica Neue</vt:lpstr>
      <vt:lpstr>Lucida Grande</vt:lpstr>
      <vt:lpstr>Trebuchet MS</vt:lpstr>
      <vt:lpstr>Verdana</vt:lpstr>
      <vt:lpstr>Black</vt:lpstr>
      <vt:lpstr>DETAILS  MAKE YOUR LAYOUT COME ALIVE  BY  BRIAN W. SHERON, MMR update 5/1/2023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BUSY TRAIN STATION SCENE</vt:lpstr>
      <vt:lpstr>A BUSY ELEVATED RAILROAD STATION PLATFORM</vt:lpstr>
      <vt:lpstr>A BUSY STREET SCENE UNDER AN EL</vt:lpstr>
      <vt:lpstr>PowerPoint Presentation</vt:lpstr>
      <vt:lpstr>PowerPoint Presentation</vt:lpstr>
      <vt:lpstr>PowerPoint Presentation</vt:lpstr>
      <vt:lpstr>TRANSFORMER BANKS MAKE AN INTERESTING DETAIL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SOME MINI-SCENES TO MAKE YOUR STREETS MORE INTERESTING</vt:lpstr>
      <vt:lpstr>ADD CROSSING GATES AND FLASHERS AT GRADE CROSSINGS</vt:lpstr>
      <vt:lpstr>Add Some Detail to Vehicles such as License Plates</vt:lpstr>
      <vt:lpstr>PowerPoint Presentation</vt:lpstr>
      <vt:lpstr>PowerPoint Presentation</vt:lpstr>
      <vt:lpstr>Customize Vehicles to Reflect Local Industries</vt:lpstr>
      <vt:lpstr>Cars Pulling Trailers Can Add to a Scene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POWER HEADS TO BUILDINGS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 A CAR PULLER ON SIDINGS WHERE ALL THE FREIGHT CARS CANNOT BE NEXT TO THE LOADING DOCKS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DON’T FORGET ABOUT TRACKSIDE APPROACH SIGNS TO STATIONS</vt:lpstr>
      <vt:lpstr>PowerPoint Presentation</vt:lpstr>
      <vt:lpstr>DON’T FORGET ABOUT TAXI CAB SIGNS AT 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NEWSPAPER BLOWN AGAINST A SIGN</vt:lpstr>
      <vt:lpstr> NEWSPAPER BLOWN AGAINST A BUILDING</vt:lpstr>
      <vt:lpstr>PowerPoint Presentation</vt:lpstr>
      <vt:lpstr>PowerPoint Presentation</vt:lpstr>
      <vt:lpstr>PowerPoint Presentation</vt:lpstr>
      <vt:lpstr>PowerPoint Presentation</vt:lpstr>
      <vt:lpstr>DETAIL ON ROLLING STOCK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DETAILS  MAKE YOUR LAYOUT COME ALIVE  BY  BRIAN W. SHERON, MMR update 5/1/2023</dc:title>
  <dc:creator>Ernest Little</dc:creator>
  <cp:lastModifiedBy>Ernest Little</cp:lastModifiedBy>
  <cp:revision>1</cp:revision>
  <dcterms:modified xsi:type="dcterms:W3CDTF">2023-05-01T15:39:52Z</dcterms:modified>
</cp:coreProperties>
</file>